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4437" r:id="rId2"/>
    <p:sldId id="351" r:id="rId3"/>
    <p:sldId id="350" r:id="rId4"/>
    <p:sldId id="354" r:id="rId5"/>
    <p:sldId id="4438" r:id="rId6"/>
    <p:sldId id="355" r:id="rId7"/>
    <p:sldId id="358" r:id="rId8"/>
    <p:sldId id="359" r:id="rId9"/>
    <p:sldId id="4436" r:id="rId10"/>
  </p:sldIdLst>
  <p:sldSz cx="12192000" cy="6858000"/>
  <p:notesSz cx="6858000" cy="9144000"/>
  <p:embeddedFontLst>
    <p:embeddedFont>
      <p:font typeface="Bernard MT Condensed" panose="02050806060905020404" pitchFamily="18" charset="0"/>
      <p:regular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1" roundtripDataSignature="AMtx7mjDZtskwvjg/LWb//2ERIzUnBUF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2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60ADFC-7D56-4A2C-B55F-5F40957804CC}">
  <a:tblStyle styleId="{0460ADFC-7D56-4A2C-B55F-5F40957804C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19D3521D-6370-4401-9C7E-DCAB8A3C9F0C}"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85F6827D-6D6D-45B6-A9F2-A82EF74AABA3}"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9AF5B67-75F1-4A97-BEF2-333E271B75E3}" styleName="Table_3">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19F3A88-6F8C-4E15-A2F8-5E6A1D410012}" styleName="Table_4">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3E9F17B-EA4C-4518-9DE2-0AF2A45E5851}" styleName="Table_5">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3166073-C740-46D8-8302-E3D8C7658513}" styleName="Table_6">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B3C64DD-85B5-4B62-B8E8-18B3B61EF5B4}" styleName="Table_7">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dk1"/>
              </a:solidFill>
              <a:prstDash val="solid"/>
              <a:round/>
              <a:headEnd type="none" w="sm" len="sm"/>
              <a:tailEnd type="none" w="sm" len="sm"/>
            </a:ln>
          </a:top>
        </a:tcBdr>
        <a:fill>
          <a:solidFill>
            <a:srgbClr val="E6E6E6"/>
          </a:solidFill>
        </a:fill>
      </a:tcStyle>
    </a:lastRow>
    <a:seCell>
      <a:tcTxStyle b="off" i="off"/>
      <a:tcStyle>
        <a:tcBdr/>
      </a:tcStyle>
    </a:seCell>
    <a:swCell>
      <a:tcTxStyle b="off" i="off"/>
      <a:tcStyle>
        <a:tcBdr/>
      </a:tcStyle>
    </a:swCell>
    <a:firstRow>
      <a:tcTxStyle b="on" i="off"/>
      <a:tcStyle>
        <a:tcBdr/>
        <a:fill>
          <a:solidFill>
            <a:srgbClr val="E6E6E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996"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133"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2" Type="http://schemas.openxmlformats.org/officeDocument/2006/relationships/slide" Target="slides/slide1.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131" Type="http://customschemas.google.com/relationships/presentationmetadata" Target="metadata"/><Relationship Id="rId5" Type="http://schemas.openxmlformats.org/officeDocument/2006/relationships/slide" Target="slides/slide4.xml"/><Relationship Id="rId10" Type="http://schemas.openxmlformats.org/officeDocument/2006/relationships/slide" Target="slides/slide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47071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138535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4101456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57422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289764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342722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196060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9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9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9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9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0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3"/>
          <p:cNvSpPr>
            <a:spLocks noGrp="1"/>
          </p:cNvSpPr>
          <p:nvPr>
            <p:ph type="pic" idx="2"/>
          </p:nvPr>
        </p:nvSpPr>
        <p:spPr>
          <a:xfrm>
            <a:off x="5183188" y="987425"/>
            <a:ext cx="6172200" cy="4873625"/>
          </a:xfrm>
          <a:prstGeom prst="rect">
            <a:avLst/>
          </a:prstGeom>
          <a:noFill/>
          <a:ln>
            <a:noFill/>
          </a:ln>
        </p:spPr>
      </p:sp>
      <p:sp>
        <p:nvSpPr>
          <p:cNvPr id="68" name="Google Shape;68;p10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0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4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04217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CA92B97-4CAE-D62B-A325-E6B8FE853826}"/>
              </a:ext>
            </a:extLst>
          </p:cNvPr>
          <p:cNvPicPr>
            <a:picLocks noChangeAspect="1"/>
          </p:cNvPicPr>
          <p:nvPr/>
        </p:nvPicPr>
        <p:blipFill>
          <a:blip r:embed="rId2"/>
          <a:srcRect t="38109" b="13265"/>
          <a:stretch/>
        </p:blipFill>
        <p:spPr>
          <a:xfrm>
            <a:off x="0" y="3084936"/>
            <a:ext cx="12185788" cy="3764824"/>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7F1602CD-98E0-4FFC-B17A-66F8500D3335}"/>
              </a:ext>
            </a:extLst>
          </p:cNvPr>
          <p:cNvSpPr/>
          <p:nvPr/>
        </p:nvSpPr>
        <p:spPr>
          <a:xfrm>
            <a:off x="3984211" y="2665523"/>
            <a:ext cx="3855543" cy="584775"/>
          </a:xfrm>
          <a:prstGeom prst="rect">
            <a:avLst/>
          </a:prstGeom>
          <a:noFill/>
        </p:spPr>
        <p:txBody>
          <a:bodyPr wrap="none" lIns="91440" tIns="45720" rIns="91440" bIns="45720">
            <a:spAutoFit/>
          </a:bodyPr>
          <a:lstStyle/>
          <a:p>
            <a:pPr algn="ctr"/>
            <a:r>
              <a:rPr lang="en-US" sz="3200" dirty="0">
                <a:solidFill>
                  <a:srgbClr val="002060"/>
                </a:solidFill>
                <a:latin typeface="Bernard MT Condensed" panose="02050806060905020404" pitchFamily="18" charset="0"/>
              </a:rPr>
              <a:t>NOVEMBER 29-30, 2024</a:t>
            </a:r>
          </a:p>
        </p:txBody>
      </p:sp>
      <p:sp>
        <p:nvSpPr>
          <p:cNvPr id="4" name="TextBox 3">
            <a:extLst>
              <a:ext uri="{FF2B5EF4-FFF2-40B4-BE49-F238E27FC236}">
                <a16:creationId xmlns:a16="http://schemas.microsoft.com/office/drawing/2014/main" id="{A795E5C4-FBD4-E258-9029-74BBC2BCD325}"/>
              </a:ext>
            </a:extLst>
          </p:cNvPr>
          <p:cNvSpPr txBox="1"/>
          <p:nvPr/>
        </p:nvSpPr>
        <p:spPr>
          <a:xfrm>
            <a:off x="180911" y="1350959"/>
            <a:ext cx="11823966" cy="1323439"/>
          </a:xfrm>
          <a:prstGeom prst="rect">
            <a:avLst/>
          </a:prstGeom>
          <a:noFill/>
        </p:spPr>
        <p:txBody>
          <a:bodyPr wrap="square">
            <a:spAutoFit/>
          </a:bodyPr>
          <a:lstStyle/>
          <a:p>
            <a:pPr algn="ctr"/>
            <a:r>
              <a:rPr lang="en-US" sz="4000" dirty="0">
                <a:solidFill>
                  <a:srgbClr val="002060"/>
                </a:solidFill>
                <a:latin typeface="Bernard MT Condensed" panose="02050806060905020404" pitchFamily="18" charset="0"/>
              </a:rPr>
              <a:t>“2nd  DMIHER(DU) International Conference on</a:t>
            </a:r>
            <a:br>
              <a:rPr lang="en-US" sz="4000" dirty="0">
                <a:solidFill>
                  <a:srgbClr val="002060"/>
                </a:solidFill>
                <a:latin typeface="Bernard MT Condensed" panose="02050806060905020404" pitchFamily="18" charset="0"/>
              </a:rPr>
            </a:br>
            <a:r>
              <a:rPr lang="en-US" sz="4000" dirty="0">
                <a:solidFill>
                  <a:srgbClr val="002060"/>
                </a:solidFill>
                <a:latin typeface="Bernard MT Condensed" panose="02050806060905020404" pitchFamily="18" charset="0"/>
              </a:rPr>
              <a:t>Artificial Intelligence in Education and Industry 4.0”</a:t>
            </a:r>
          </a:p>
        </p:txBody>
      </p:sp>
      <p:pic>
        <p:nvPicPr>
          <p:cNvPr id="6" name="Picture 5">
            <a:extLst>
              <a:ext uri="{FF2B5EF4-FFF2-40B4-BE49-F238E27FC236}">
                <a16:creationId xmlns:a16="http://schemas.microsoft.com/office/drawing/2014/main" id="{53225F36-96B8-C961-83C7-F97DF5036E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412302"/>
          </a:xfrm>
          <a:prstGeom prst="rect">
            <a:avLst/>
          </a:prstGeom>
          <a:noFill/>
          <a:ln>
            <a:noFill/>
          </a:ln>
        </p:spPr>
      </p:pic>
    </p:spTree>
    <p:extLst>
      <p:ext uri="{BB962C8B-B14F-4D97-AF65-F5344CB8AC3E}">
        <p14:creationId xmlns:p14="http://schemas.microsoft.com/office/powerpoint/2010/main" val="1245430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7EB8B2A-7978-1458-FB2D-ED289DD0311D}"/>
              </a:ext>
            </a:extLst>
          </p:cNvPr>
          <p:cNvSpPr/>
          <p:nvPr/>
        </p:nvSpPr>
        <p:spPr>
          <a:xfrm>
            <a:off x="10304692" y="0"/>
            <a:ext cx="1887308" cy="6858000"/>
          </a:xfrm>
          <a:prstGeom prst="rect">
            <a:avLst/>
          </a:prstGeom>
          <a:solidFill>
            <a:srgbClr val="7030A0">
              <a:alpha val="6000"/>
            </a:srgb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36817" y="1652693"/>
            <a:ext cx="9967875" cy="2795958"/>
          </a:xfrm>
          <a:prstGeom prst="rect">
            <a:avLst/>
          </a:prstGeom>
        </p:spPr>
        <p:txBody>
          <a:bodyPr wrap="square">
            <a:spAutoFit/>
          </a:bodyPr>
          <a:lstStyle/>
          <a:p>
            <a:pPr>
              <a:lnSpc>
                <a:spcPct val="150000"/>
              </a:lnSpc>
            </a:pPr>
            <a:r>
              <a:rPr lang="en-US" sz="2400" b="1" dirty="0">
                <a:solidFill>
                  <a:srgbClr val="28324E"/>
                </a:solidFill>
                <a:latin typeface="Times New Roman" panose="02020603050405020304" pitchFamily="18" charset="0"/>
                <a:cs typeface="Times New Roman" panose="02020603050405020304" pitchFamily="18" charset="0"/>
              </a:rPr>
              <a:t>Track:</a:t>
            </a:r>
            <a:endParaRPr lang="en-IN" sz="2400" b="1" dirty="0">
              <a:solidFill>
                <a:srgbClr val="28324E"/>
              </a:solidFill>
              <a:latin typeface="Times New Roman" panose="02020603050405020304" pitchFamily="18" charset="0"/>
              <a:cs typeface="Times New Roman" panose="02020603050405020304" pitchFamily="18" charset="0"/>
            </a:endParaRPr>
          </a:p>
          <a:p>
            <a:pPr>
              <a:lnSpc>
                <a:spcPct val="150000"/>
              </a:lnSpc>
            </a:pPr>
            <a:r>
              <a:rPr lang="en-IN" sz="2400" b="1" dirty="0">
                <a:solidFill>
                  <a:srgbClr val="28324E"/>
                </a:solidFill>
                <a:latin typeface="Times New Roman" panose="02020603050405020304" pitchFamily="18" charset="0"/>
                <a:cs typeface="Times New Roman" panose="02020603050405020304" pitchFamily="18" charset="0"/>
              </a:rPr>
              <a:t>Paper ID:</a:t>
            </a:r>
          </a:p>
          <a:p>
            <a:pPr>
              <a:lnSpc>
                <a:spcPct val="150000"/>
              </a:lnSpc>
            </a:pPr>
            <a:r>
              <a:rPr lang="en-US" sz="2400" b="1" dirty="0">
                <a:solidFill>
                  <a:srgbClr val="28324E"/>
                </a:solidFill>
                <a:latin typeface="Times New Roman" panose="02020603050405020304" pitchFamily="18" charset="0"/>
                <a:cs typeface="Times New Roman" panose="02020603050405020304" pitchFamily="18" charset="0"/>
              </a:rPr>
              <a:t>Paper Title:</a:t>
            </a:r>
          </a:p>
          <a:p>
            <a:pPr>
              <a:lnSpc>
                <a:spcPct val="150000"/>
              </a:lnSpc>
            </a:pPr>
            <a:r>
              <a:rPr lang="en-US" sz="2400" b="1" dirty="0">
                <a:solidFill>
                  <a:srgbClr val="28324E"/>
                </a:solidFill>
                <a:latin typeface="Times New Roman" panose="02020603050405020304" pitchFamily="18" charset="0"/>
                <a:cs typeface="Times New Roman" panose="02020603050405020304" pitchFamily="18" charset="0"/>
              </a:rPr>
              <a:t>Author Name:</a:t>
            </a:r>
          </a:p>
          <a:p>
            <a:pPr>
              <a:lnSpc>
                <a:spcPct val="150000"/>
              </a:lnSpc>
            </a:pPr>
            <a:r>
              <a:rPr lang="en-US" sz="2400" b="1" dirty="0">
                <a:solidFill>
                  <a:srgbClr val="28324E"/>
                </a:solidFill>
                <a:latin typeface="Times New Roman" panose="02020603050405020304" pitchFamily="18" charset="0"/>
                <a:cs typeface="Times New Roman" panose="02020603050405020304" pitchFamily="18" charset="0"/>
              </a:rPr>
              <a:t>Co-author Name:</a:t>
            </a:r>
            <a:endParaRPr lang="en-IN" sz="2400" b="1" dirty="0">
              <a:solidFill>
                <a:srgbClr val="28324E"/>
              </a:solidFill>
              <a:latin typeface="Times New Roman" panose="02020603050405020304" pitchFamily="18" charset="0"/>
              <a:cs typeface="Times New Roman" panose="02020603050405020304" pitchFamily="18" charset="0"/>
            </a:endParaRPr>
          </a:p>
        </p:txBody>
      </p:sp>
      <p:sp>
        <p:nvSpPr>
          <p:cNvPr id="9" name="Rectangle 8"/>
          <p:cNvSpPr/>
          <p:nvPr/>
        </p:nvSpPr>
        <p:spPr>
          <a:xfrm>
            <a:off x="4217921" y="5626138"/>
            <a:ext cx="3756157" cy="1200329"/>
          </a:xfrm>
          <a:prstGeom prst="rect">
            <a:avLst/>
          </a:prstGeom>
        </p:spPr>
        <p:txBody>
          <a:bodyPr wrap="none">
            <a:spAutoFit/>
          </a:bodyPr>
          <a:lstStyle/>
          <a:p>
            <a:pPr algn="ctr"/>
            <a:r>
              <a:rPr lang="en-US" sz="2400" b="1" dirty="0">
                <a:solidFill>
                  <a:srgbClr val="28324E"/>
                </a:solidFill>
                <a:latin typeface="Times New Roman" panose="02020603050405020304" pitchFamily="18" charset="0"/>
                <a:ea typeface="Calibri"/>
                <a:cs typeface="Times New Roman" panose="02020603050405020304" pitchFamily="18" charset="0"/>
              </a:rPr>
              <a:t>IDICAIEI-2024</a:t>
            </a:r>
          </a:p>
          <a:p>
            <a:pPr algn="ctr"/>
            <a:r>
              <a:rPr lang="en-IN" sz="2400" b="1" dirty="0">
                <a:solidFill>
                  <a:srgbClr val="28324E"/>
                </a:solidFill>
                <a:latin typeface="Times New Roman" panose="02020603050405020304" pitchFamily="18" charset="0"/>
                <a:ea typeface="Calibri"/>
                <a:cs typeface="Times New Roman" panose="02020603050405020304" pitchFamily="18" charset="0"/>
              </a:rPr>
              <a:t>Conference Id - 61867</a:t>
            </a:r>
            <a:endParaRPr lang="en-US" sz="2400" b="1" dirty="0">
              <a:solidFill>
                <a:srgbClr val="28324E"/>
              </a:solidFill>
              <a:latin typeface="Times New Roman" panose="02020603050405020304" pitchFamily="18" charset="0"/>
              <a:ea typeface="Calibri"/>
              <a:cs typeface="Times New Roman" panose="02020603050405020304" pitchFamily="18" charset="0"/>
            </a:endParaRPr>
          </a:p>
          <a:p>
            <a:pPr algn="ctr"/>
            <a:r>
              <a:rPr lang="en-US" sz="2400" b="1" dirty="0">
                <a:solidFill>
                  <a:srgbClr val="28324E"/>
                </a:solidFill>
                <a:latin typeface="Times New Roman" panose="02020603050405020304" pitchFamily="18" charset="0"/>
                <a:ea typeface="Calibri"/>
                <a:cs typeface="Times New Roman" panose="02020603050405020304" pitchFamily="18" charset="0"/>
              </a:rPr>
              <a:t>(Hybrid Mode Conference)</a:t>
            </a:r>
          </a:p>
        </p:txBody>
      </p:sp>
      <p:pic>
        <p:nvPicPr>
          <p:cNvPr id="15" name="Picture 14">
            <a:extLst>
              <a:ext uri="{FF2B5EF4-FFF2-40B4-BE49-F238E27FC236}">
                <a16:creationId xmlns:a16="http://schemas.microsoft.com/office/drawing/2014/main" id="{D134EFFF-9638-0B02-328E-7B7826FA48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31533"/>
            <a:ext cx="10152691" cy="1228454"/>
          </a:xfrm>
          <a:prstGeom prst="rect">
            <a:avLst/>
          </a:prstGeom>
          <a:noFill/>
          <a:ln>
            <a:noFill/>
          </a:ln>
        </p:spPr>
      </p:pic>
      <p:pic>
        <p:nvPicPr>
          <p:cNvPr id="1028" name="Picture 4" descr="IEEE Bombay Section |">
            <a:extLst>
              <a:ext uri="{FF2B5EF4-FFF2-40B4-BE49-F238E27FC236}">
                <a16:creationId xmlns:a16="http://schemas.microsoft.com/office/drawing/2014/main" id="{B8F38AF4-3992-829B-E462-45175468D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4692" y="415086"/>
            <a:ext cx="1735308" cy="748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The Institution of Electronics and Telecommunication Engineers - Jansons  Institute of Technology">
            <a:extLst>
              <a:ext uri="{FF2B5EF4-FFF2-40B4-BE49-F238E27FC236}">
                <a16:creationId xmlns:a16="http://schemas.microsoft.com/office/drawing/2014/main" id="{5D3AF8F6-F6E6-830B-BF74-694E1B7B0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9739" y="2573679"/>
            <a:ext cx="1437214" cy="1437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Google Shape;97;p2">
            <a:extLst>
              <a:ext uri="{FF2B5EF4-FFF2-40B4-BE49-F238E27FC236}">
                <a16:creationId xmlns:a16="http://schemas.microsoft.com/office/drawing/2014/main" id="{113E333C-28B0-C601-C807-16F50EF7216E}"/>
              </a:ext>
            </a:extLst>
          </p:cNvPr>
          <p:cNvPicPr preferRelativeResize="0"/>
          <p:nvPr/>
        </p:nvPicPr>
        <p:blipFill rotWithShape="1">
          <a:blip r:embed="rId5">
            <a:alphaModFix/>
          </a:blip>
          <a:srcRect/>
          <a:stretch/>
        </p:blipFill>
        <p:spPr>
          <a:xfrm>
            <a:off x="10659869" y="5380923"/>
            <a:ext cx="1307084" cy="1315256"/>
          </a:xfrm>
          <a:prstGeom prst="rect">
            <a:avLst/>
          </a:prstGeom>
          <a:noFill/>
          <a:ln>
            <a:noFill/>
          </a:ln>
        </p:spPr>
      </p:pic>
    </p:spTree>
    <p:extLst>
      <p:ext uri="{BB962C8B-B14F-4D97-AF65-F5344CB8AC3E}">
        <p14:creationId xmlns:p14="http://schemas.microsoft.com/office/powerpoint/2010/main" val="66273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204291"/>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2" name="Rectangle 1"/>
          <p:cNvSpPr/>
          <p:nvPr/>
        </p:nvSpPr>
        <p:spPr>
          <a:xfrm>
            <a:off x="5621272" y="6325785"/>
            <a:ext cx="1168911" cy="307777"/>
          </a:xfrm>
          <a:prstGeom prst="rect">
            <a:avLst/>
          </a:prstGeom>
        </p:spPr>
        <p:txBody>
          <a:bodyPr wrap="none">
            <a:spAutoFit/>
          </a:bodyPr>
          <a:lstStyle/>
          <a:p>
            <a:pPr lvl="0" algn="ctr"/>
            <a:r>
              <a:rPr lang="en-US" dirty="0">
                <a:solidFill>
                  <a:srgbClr val="FFFFFF"/>
                </a:solidFill>
                <a:latin typeface="Calibri"/>
                <a:ea typeface="Calibri"/>
                <a:cs typeface="Calibri"/>
              </a:rPr>
              <a:t>IDICAIEI 2024</a:t>
            </a:r>
          </a:p>
        </p:txBody>
      </p:sp>
      <p:sp>
        <p:nvSpPr>
          <p:cNvPr id="7" name="Rectangle 6"/>
          <p:cNvSpPr/>
          <p:nvPr/>
        </p:nvSpPr>
        <p:spPr>
          <a:xfrm>
            <a:off x="2834742" y="224438"/>
            <a:ext cx="6384582" cy="742511"/>
          </a:xfrm>
          <a:prstGeom prst="rect">
            <a:avLst/>
          </a:prstGeom>
        </p:spPr>
        <p:txBody>
          <a:bodyPr wrap="square">
            <a:spAutoFit/>
          </a:bodyPr>
          <a:lstStyle/>
          <a:p>
            <a:pPr algn="ctr">
              <a:lnSpc>
                <a:spcPct val="150000"/>
              </a:lnSpc>
            </a:pPr>
            <a:r>
              <a:rPr lang="en-US" sz="3200" b="1" dirty="0">
                <a:solidFill>
                  <a:srgbClr val="28324E"/>
                </a:solidFill>
                <a:latin typeface="Times New Roman" panose="02020603050405020304" pitchFamily="18" charset="0"/>
                <a:cs typeface="Times New Roman" panose="02020603050405020304" pitchFamily="18" charset="0"/>
              </a:rPr>
              <a:t>Outline of the Presentation</a:t>
            </a:r>
            <a:endParaRPr lang="en-IN" sz="3200" b="1" dirty="0">
              <a:solidFill>
                <a:srgbClr val="28324E"/>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664857" y="1595761"/>
            <a:ext cx="8614260" cy="3416320"/>
          </a:xfrm>
          <a:prstGeom prst="rect">
            <a:avLst/>
          </a:prstGeom>
          <a:noFill/>
        </p:spPr>
        <p:txBody>
          <a:bodyPr wrap="square" rtlCol="0">
            <a:spAutoFit/>
          </a:bodyPr>
          <a:lstStyle/>
          <a:p>
            <a:pPr marL="457200" indent="-457200">
              <a:buFont typeface="+mj-lt"/>
              <a:buAutoNum type="arabicPeriod"/>
            </a:pPr>
            <a:r>
              <a:rPr lang="en-US" sz="2400" b="1" dirty="0">
                <a:solidFill>
                  <a:srgbClr val="28324E"/>
                </a:solidFill>
                <a:latin typeface="Times New Roman" panose="02020603050405020304" pitchFamily="18" charset="0"/>
                <a:cs typeface="Times New Roman" panose="02020603050405020304" pitchFamily="18" charset="0"/>
              </a:rPr>
              <a:t>INTRODUCTION					</a:t>
            </a:r>
          </a:p>
          <a:p>
            <a:pPr marL="457200" indent="-457200">
              <a:buFont typeface="+mj-lt"/>
              <a:buAutoNum type="arabicPeriod"/>
            </a:pPr>
            <a:endParaRPr lang="en-US" sz="2400" b="1" dirty="0">
              <a:solidFill>
                <a:srgbClr val="28324E"/>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b="1" dirty="0">
                <a:solidFill>
                  <a:srgbClr val="28324E"/>
                </a:solidFill>
                <a:latin typeface="Times New Roman" panose="02020603050405020304" pitchFamily="18" charset="0"/>
                <a:cs typeface="Times New Roman" panose="02020603050405020304" pitchFamily="18" charset="0"/>
              </a:rPr>
              <a:t>METHODOLOGY					</a:t>
            </a:r>
          </a:p>
          <a:p>
            <a:pPr marL="457200" indent="-457200">
              <a:buFont typeface="+mj-lt"/>
              <a:buAutoNum type="arabicPeriod"/>
            </a:pPr>
            <a:endParaRPr lang="en-US" sz="2400" b="1" dirty="0">
              <a:solidFill>
                <a:srgbClr val="28324E"/>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IN" sz="2400" b="1" dirty="0">
                <a:solidFill>
                  <a:srgbClr val="28324E"/>
                </a:solidFill>
                <a:latin typeface="Times New Roman" panose="02020603050405020304" pitchFamily="18" charset="0"/>
                <a:cs typeface="Times New Roman" panose="02020603050405020304" pitchFamily="18" charset="0"/>
              </a:rPr>
              <a:t>RESULTS AND DISCUSSIONS				</a:t>
            </a:r>
          </a:p>
          <a:p>
            <a:pPr marL="457200" indent="-457200">
              <a:buFont typeface="+mj-lt"/>
              <a:buAutoNum type="arabicPeriod"/>
            </a:pPr>
            <a:endParaRPr lang="en-IN" sz="2400" b="1" dirty="0">
              <a:solidFill>
                <a:srgbClr val="28324E"/>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IN" sz="2400" b="1" dirty="0">
                <a:solidFill>
                  <a:srgbClr val="28324E"/>
                </a:solidFill>
                <a:latin typeface="Times New Roman" panose="02020603050405020304" pitchFamily="18" charset="0"/>
                <a:cs typeface="Times New Roman" panose="02020603050405020304" pitchFamily="18" charset="0"/>
              </a:rPr>
              <a:t>CONCLUSION						</a:t>
            </a:r>
          </a:p>
          <a:p>
            <a:pPr marL="457200" indent="-457200">
              <a:buFont typeface="+mj-lt"/>
              <a:buAutoNum type="arabicPeriod"/>
            </a:pPr>
            <a:endParaRPr lang="en-IN" sz="2400" b="1" dirty="0">
              <a:solidFill>
                <a:srgbClr val="28324E"/>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IN" sz="2400" b="1" dirty="0">
                <a:solidFill>
                  <a:srgbClr val="28324E"/>
                </a:solidFill>
                <a:latin typeface="Times New Roman" panose="02020603050405020304" pitchFamily="18" charset="0"/>
                <a:cs typeface="Times New Roman" panose="02020603050405020304" pitchFamily="18" charset="0"/>
              </a:rPr>
              <a:t>REFERENCES</a:t>
            </a:r>
            <a:r>
              <a:rPr lang="en-IN" sz="24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172759"/>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2" name="Rectangle 1"/>
          <p:cNvSpPr/>
          <p:nvPr/>
        </p:nvSpPr>
        <p:spPr>
          <a:xfrm>
            <a:off x="5621272" y="6325785"/>
            <a:ext cx="1168911" cy="307777"/>
          </a:xfrm>
          <a:prstGeom prst="rect">
            <a:avLst/>
          </a:prstGeom>
        </p:spPr>
        <p:txBody>
          <a:bodyPr wrap="none">
            <a:spAutoFit/>
          </a:bodyPr>
          <a:lstStyle/>
          <a:p>
            <a:pPr lvl="0" algn="ctr"/>
            <a:r>
              <a:rPr lang="en-US" dirty="0">
                <a:solidFill>
                  <a:srgbClr val="FFFFFF"/>
                </a:solidFill>
                <a:latin typeface="Calibri"/>
                <a:ea typeface="Calibri"/>
                <a:cs typeface="Calibri"/>
              </a:rPr>
              <a:t>IDICAIEI 2024</a:t>
            </a:r>
          </a:p>
        </p:txBody>
      </p:sp>
      <p:sp>
        <p:nvSpPr>
          <p:cNvPr id="6" name="Rectangle 5"/>
          <p:cNvSpPr/>
          <p:nvPr/>
        </p:nvSpPr>
        <p:spPr>
          <a:xfrm>
            <a:off x="4148328" y="224438"/>
            <a:ext cx="3895344" cy="742511"/>
          </a:xfrm>
          <a:prstGeom prst="rect">
            <a:avLst/>
          </a:prstGeom>
        </p:spPr>
        <p:txBody>
          <a:bodyPr wrap="square">
            <a:spAutoFit/>
          </a:bodyPr>
          <a:lstStyle/>
          <a:p>
            <a:pPr algn="ctr">
              <a:lnSpc>
                <a:spcPct val="150000"/>
              </a:lnSpc>
            </a:pPr>
            <a:r>
              <a:rPr lang="en-US" sz="3200" b="1" dirty="0">
                <a:solidFill>
                  <a:srgbClr val="28324E"/>
                </a:solidFill>
                <a:latin typeface="Times New Roman" panose="02020603050405020304" pitchFamily="18" charset="0"/>
                <a:cs typeface="Times New Roman" panose="02020603050405020304" pitchFamily="18" charset="0"/>
              </a:rPr>
              <a:t>Introduction</a:t>
            </a:r>
            <a:endParaRPr lang="en-IN" sz="3200" b="1" dirty="0">
              <a:solidFill>
                <a:srgbClr val="28324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26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172759"/>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2" name="Rectangle 1"/>
          <p:cNvSpPr/>
          <p:nvPr/>
        </p:nvSpPr>
        <p:spPr>
          <a:xfrm>
            <a:off x="5621272" y="6325785"/>
            <a:ext cx="1168911" cy="307777"/>
          </a:xfrm>
          <a:prstGeom prst="rect">
            <a:avLst/>
          </a:prstGeom>
        </p:spPr>
        <p:txBody>
          <a:bodyPr wrap="none">
            <a:spAutoFit/>
          </a:bodyPr>
          <a:lstStyle/>
          <a:p>
            <a:pPr lvl="0" algn="ctr"/>
            <a:r>
              <a:rPr lang="en-US" dirty="0">
                <a:solidFill>
                  <a:srgbClr val="FFFFFF"/>
                </a:solidFill>
                <a:latin typeface="Calibri"/>
                <a:ea typeface="Calibri"/>
                <a:cs typeface="Calibri"/>
              </a:rPr>
              <a:t>IDICAIEI 2024</a:t>
            </a:r>
          </a:p>
        </p:txBody>
      </p:sp>
      <p:sp>
        <p:nvSpPr>
          <p:cNvPr id="6" name="Rectangle 5"/>
          <p:cNvSpPr/>
          <p:nvPr/>
        </p:nvSpPr>
        <p:spPr>
          <a:xfrm>
            <a:off x="4148328" y="224438"/>
            <a:ext cx="3895344" cy="742511"/>
          </a:xfrm>
          <a:prstGeom prst="rect">
            <a:avLst/>
          </a:prstGeom>
        </p:spPr>
        <p:txBody>
          <a:bodyPr wrap="square">
            <a:spAutoFit/>
          </a:bodyPr>
          <a:lstStyle/>
          <a:p>
            <a:pPr algn="ctr">
              <a:lnSpc>
                <a:spcPct val="150000"/>
              </a:lnSpc>
            </a:pPr>
            <a:r>
              <a:rPr lang="en-US" sz="3200" b="1" dirty="0">
                <a:solidFill>
                  <a:srgbClr val="28324E"/>
                </a:solidFill>
                <a:latin typeface="Times New Roman" panose="02020603050405020304" pitchFamily="18" charset="0"/>
                <a:cs typeface="Times New Roman" panose="02020603050405020304" pitchFamily="18" charset="0"/>
              </a:rPr>
              <a:t>Methodology</a:t>
            </a:r>
            <a:endParaRPr lang="en-IN" sz="3200" b="1" dirty="0">
              <a:solidFill>
                <a:srgbClr val="28324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0770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172759"/>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2" name="Rectangle 1"/>
          <p:cNvSpPr/>
          <p:nvPr/>
        </p:nvSpPr>
        <p:spPr>
          <a:xfrm>
            <a:off x="5621272" y="6325785"/>
            <a:ext cx="1168911" cy="307777"/>
          </a:xfrm>
          <a:prstGeom prst="rect">
            <a:avLst/>
          </a:prstGeom>
        </p:spPr>
        <p:txBody>
          <a:bodyPr wrap="none">
            <a:spAutoFit/>
          </a:bodyPr>
          <a:lstStyle/>
          <a:p>
            <a:pPr lvl="0" algn="ctr"/>
            <a:r>
              <a:rPr lang="en-US" dirty="0">
                <a:solidFill>
                  <a:srgbClr val="FFFFFF"/>
                </a:solidFill>
                <a:latin typeface="Calibri"/>
                <a:ea typeface="Calibri"/>
                <a:cs typeface="Calibri"/>
              </a:rPr>
              <a:t>IDICAIEI 2024</a:t>
            </a:r>
          </a:p>
        </p:txBody>
      </p:sp>
      <p:sp>
        <p:nvSpPr>
          <p:cNvPr id="6" name="Rectangle 5"/>
          <p:cNvSpPr/>
          <p:nvPr/>
        </p:nvSpPr>
        <p:spPr>
          <a:xfrm>
            <a:off x="3562246" y="181106"/>
            <a:ext cx="5067501" cy="742511"/>
          </a:xfrm>
          <a:prstGeom prst="rect">
            <a:avLst/>
          </a:prstGeom>
        </p:spPr>
        <p:txBody>
          <a:bodyPr wrap="square">
            <a:spAutoFit/>
          </a:bodyPr>
          <a:lstStyle/>
          <a:p>
            <a:pPr algn="ctr">
              <a:lnSpc>
                <a:spcPct val="150000"/>
              </a:lnSpc>
            </a:pPr>
            <a:r>
              <a:rPr lang="en-US" sz="3200" b="1" dirty="0">
                <a:solidFill>
                  <a:srgbClr val="28324E"/>
                </a:solidFill>
                <a:latin typeface="Times New Roman" panose="02020603050405020304" pitchFamily="18" charset="0"/>
                <a:cs typeface="Times New Roman" panose="02020603050405020304" pitchFamily="18" charset="0"/>
              </a:rPr>
              <a:t>Results and Discussion</a:t>
            </a:r>
            <a:endParaRPr lang="en-IN" sz="3200" b="1" dirty="0">
              <a:solidFill>
                <a:srgbClr val="28324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243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172759"/>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2" name="Rectangle 1"/>
          <p:cNvSpPr/>
          <p:nvPr/>
        </p:nvSpPr>
        <p:spPr>
          <a:xfrm>
            <a:off x="5621272" y="6325785"/>
            <a:ext cx="1168911" cy="307777"/>
          </a:xfrm>
          <a:prstGeom prst="rect">
            <a:avLst/>
          </a:prstGeom>
        </p:spPr>
        <p:txBody>
          <a:bodyPr wrap="none">
            <a:spAutoFit/>
          </a:bodyPr>
          <a:lstStyle/>
          <a:p>
            <a:pPr lvl="0" algn="ctr"/>
            <a:r>
              <a:rPr lang="en-US" dirty="0">
                <a:solidFill>
                  <a:srgbClr val="FFFFFF"/>
                </a:solidFill>
                <a:latin typeface="Calibri"/>
                <a:ea typeface="Calibri"/>
                <a:cs typeface="Calibri"/>
              </a:rPr>
              <a:t>IDICAIEI 2024</a:t>
            </a:r>
          </a:p>
        </p:txBody>
      </p:sp>
      <p:sp>
        <p:nvSpPr>
          <p:cNvPr id="6" name="Rectangle 5"/>
          <p:cNvSpPr/>
          <p:nvPr/>
        </p:nvSpPr>
        <p:spPr>
          <a:xfrm>
            <a:off x="4148328" y="224438"/>
            <a:ext cx="3895344" cy="742511"/>
          </a:xfrm>
          <a:prstGeom prst="rect">
            <a:avLst/>
          </a:prstGeom>
        </p:spPr>
        <p:txBody>
          <a:bodyPr wrap="square">
            <a:spAutoFit/>
          </a:bodyPr>
          <a:lstStyle/>
          <a:p>
            <a:pPr algn="ctr">
              <a:lnSpc>
                <a:spcPct val="150000"/>
              </a:lnSpc>
            </a:pPr>
            <a:r>
              <a:rPr lang="en-US" sz="3200" b="1" dirty="0">
                <a:solidFill>
                  <a:srgbClr val="28324E"/>
                </a:solidFill>
                <a:latin typeface="Times New Roman" panose="02020603050405020304" pitchFamily="18" charset="0"/>
                <a:cs typeface="Times New Roman" panose="02020603050405020304" pitchFamily="18" charset="0"/>
              </a:rPr>
              <a:t>Conclusions</a:t>
            </a:r>
            <a:endParaRPr lang="en-IN" sz="3200" b="1" dirty="0">
              <a:solidFill>
                <a:srgbClr val="28324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154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172759"/>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2" name="Rectangle 1"/>
          <p:cNvSpPr/>
          <p:nvPr/>
        </p:nvSpPr>
        <p:spPr>
          <a:xfrm>
            <a:off x="5621272" y="6325785"/>
            <a:ext cx="1168911" cy="307777"/>
          </a:xfrm>
          <a:prstGeom prst="rect">
            <a:avLst/>
          </a:prstGeom>
        </p:spPr>
        <p:txBody>
          <a:bodyPr wrap="none">
            <a:spAutoFit/>
          </a:bodyPr>
          <a:lstStyle/>
          <a:p>
            <a:pPr lvl="0" algn="ctr"/>
            <a:r>
              <a:rPr lang="en-US" dirty="0">
                <a:solidFill>
                  <a:srgbClr val="FFFFFF"/>
                </a:solidFill>
                <a:latin typeface="Calibri"/>
                <a:ea typeface="Calibri"/>
                <a:cs typeface="Calibri"/>
              </a:rPr>
              <a:t>IDICAIEI 2024</a:t>
            </a:r>
          </a:p>
        </p:txBody>
      </p:sp>
      <p:sp>
        <p:nvSpPr>
          <p:cNvPr id="3" name="Rectangle 2"/>
          <p:cNvSpPr/>
          <p:nvPr/>
        </p:nvSpPr>
        <p:spPr>
          <a:xfrm>
            <a:off x="5045071" y="224438"/>
            <a:ext cx="2101858" cy="742511"/>
          </a:xfrm>
          <a:prstGeom prst="rect">
            <a:avLst/>
          </a:prstGeom>
        </p:spPr>
        <p:txBody>
          <a:bodyPr wrap="none">
            <a:spAutoFit/>
          </a:bodyPr>
          <a:lstStyle/>
          <a:p>
            <a:pPr algn="ctr">
              <a:lnSpc>
                <a:spcPct val="150000"/>
              </a:lnSpc>
            </a:pPr>
            <a:r>
              <a:rPr lang="en-IN" sz="3200" b="1" dirty="0">
                <a:solidFill>
                  <a:srgbClr val="28324E"/>
                </a:solidFill>
                <a:latin typeface="Times New Roman" panose="02020603050405020304" pitchFamily="18" charset="0"/>
                <a:cs typeface="Times New Roman" panose="02020603050405020304" pitchFamily="18" charset="0"/>
              </a:rPr>
              <a:t>References</a:t>
            </a:r>
          </a:p>
        </p:txBody>
      </p:sp>
    </p:spTree>
    <p:extLst>
      <p:ext uri="{BB962C8B-B14F-4D97-AF65-F5344CB8AC3E}">
        <p14:creationId xmlns:p14="http://schemas.microsoft.com/office/powerpoint/2010/main" val="367947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B37754-F42C-4EAF-ABBB-05EE8CF47981}"/>
              </a:ext>
            </a:extLst>
          </p:cNvPr>
          <p:cNvPicPr>
            <a:picLocks noChangeAspect="1"/>
          </p:cNvPicPr>
          <p:nvPr/>
        </p:nvPicPr>
        <p:blipFill rotWithShape="1">
          <a:blip r:embed="rId2"/>
          <a:srcRect b="10601"/>
          <a:stretch/>
        </p:blipFill>
        <p:spPr>
          <a:xfrm>
            <a:off x="0" y="0"/>
            <a:ext cx="12192000" cy="6858000"/>
          </a:xfrm>
          <a:prstGeom prst="rect">
            <a:avLst/>
          </a:prstGeom>
        </p:spPr>
      </p:pic>
      <p:pic>
        <p:nvPicPr>
          <p:cNvPr id="3" name="Picture 2">
            <a:extLst>
              <a:ext uri="{FF2B5EF4-FFF2-40B4-BE49-F238E27FC236}">
                <a16:creationId xmlns:a16="http://schemas.microsoft.com/office/drawing/2014/main" id="{64521D41-5E5D-4C37-950C-B1BA2E11525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053994" y="-537399"/>
            <a:ext cx="6779554" cy="4358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721575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1719</TotalTime>
  <Words>378</Words>
  <Application>Microsoft Office PowerPoint</Application>
  <PresentationFormat>Widescreen</PresentationFormat>
  <Paragraphs>49</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Bernard MT Condensed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 Gudipati</dc:creator>
  <cp:lastModifiedBy>Chetan Puri</cp:lastModifiedBy>
  <cp:revision>87</cp:revision>
  <dcterms:created xsi:type="dcterms:W3CDTF">2022-12-09T10:44:58Z</dcterms:created>
  <dcterms:modified xsi:type="dcterms:W3CDTF">2024-09-26T05:11:57Z</dcterms:modified>
</cp:coreProperties>
</file>